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61" r:id="rId3"/>
    <p:sldId id="258" r:id="rId4"/>
    <p:sldId id="295" r:id="rId5"/>
    <p:sldId id="299" r:id="rId6"/>
    <p:sldId id="263" r:id="rId7"/>
    <p:sldId id="289" r:id="rId8"/>
    <p:sldId id="292" r:id="rId9"/>
    <p:sldId id="301" r:id="rId10"/>
    <p:sldId id="302" r:id="rId11"/>
    <p:sldId id="306" r:id="rId12"/>
    <p:sldId id="315" r:id="rId13"/>
    <p:sldId id="311" r:id="rId14"/>
    <p:sldId id="312" r:id="rId15"/>
    <p:sldId id="314" r:id="rId16"/>
    <p:sldId id="303" r:id="rId17"/>
    <p:sldId id="304" r:id="rId18"/>
    <p:sldId id="305" r:id="rId19"/>
    <p:sldId id="316" r:id="rId20"/>
    <p:sldId id="317" r:id="rId21"/>
    <p:sldId id="277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52"/>
    <a:srgbClr val="CCCDD1"/>
    <a:srgbClr val="E7E8EA"/>
    <a:srgbClr val="3373A1"/>
    <a:srgbClr val="008297"/>
    <a:srgbClr val="007095"/>
    <a:srgbClr val="1E3252"/>
    <a:srgbClr val="04396C"/>
    <a:srgbClr val="393939"/>
    <a:srgbClr val="6497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5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2021년 매출액 추이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0-110D-43AB-9D1F-DAC669C0A8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100</c:v>
                </c:pt>
                <c:pt idx="1">
                  <c:v>81</c:v>
                </c:pt>
                <c:pt idx="2">
                  <c:v>68</c:v>
                </c:pt>
                <c:pt idx="3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0D-43AB-9D1F-DAC669C0A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6350" cap="flat" cmpd="sng" algn="ctr">
              <a:noFill/>
              <a:prstDash val="solid"/>
              <a:round/>
            </a:ln>
            <a:effectLst/>
          </c:spPr>
        </c:hiLowLines>
        <c:marker val="1"/>
        <c:smooth val="0"/>
        <c:axId val="61452601"/>
        <c:axId val="93937546"/>
      </c:lineChart>
      <c:catAx>
        <c:axId val="6145260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360" cap="flat" cmpd="sng" algn="ctr">
            <a:solidFill>
              <a:srgbClr val="D9D9D9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-1" baseline="0">
                <a:solidFill>
                  <a:srgbClr val="595959"/>
                </a:solidFill>
                <a:latin typeface="맑은 고딕"/>
                <a:ea typeface="+mn-ea"/>
                <a:cs typeface="+mn-cs"/>
              </a:defRPr>
            </a:pPr>
            <a:endParaRPr lang="ko-Kore-KR"/>
          </a:p>
        </c:txPr>
        <c:crossAx val="93937546"/>
        <c:crosses val="autoZero"/>
        <c:auto val="1"/>
        <c:lblAlgn val="ctr"/>
        <c:lblOffset val="100"/>
        <c:noMultiLvlLbl val="1"/>
      </c:catAx>
      <c:valAx>
        <c:axId val="93937546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648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-1" baseline="0">
                <a:solidFill>
                  <a:srgbClr val="595959"/>
                </a:solidFill>
                <a:latin typeface="맑은 고딕"/>
                <a:ea typeface="+mn-ea"/>
                <a:cs typeface="+mn-cs"/>
              </a:defRPr>
            </a:pPr>
            <a:endParaRPr lang="ko-Kore-KR"/>
          </a:p>
        </c:txPr>
        <c:crossAx val="6145260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-1" baseline="0">
              <a:solidFill>
                <a:srgbClr val="595959"/>
              </a:solidFill>
              <a:latin typeface="맑은 고딕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ko-Kore-KR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6FC9-08EC-4848-9B38-57A94316D179}" type="datetimeFigureOut">
              <a:rPr kumimoji="1" lang="ko-Kore-KR" altLang="en-US" smtClean="0"/>
              <a:t>2022. 11. 14.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58989-D849-E24F-84A2-94914BA018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16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B05F-B245-044E-9B87-227DC9F2B100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1D66-6A4D-B94C-AAD3-4424CA25D1F0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ED09-66DB-D642-B3A8-2B77A214FB01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1484-E679-794A-97F9-8C02BB04BEB9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C5B0-87C3-2942-8E4C-0C4A9DD45A1B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8D96-75F9-4E40-93D8-46E0C19CC1E3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11A5-E6C6-9447-9B1F-0147DA0C8988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C12B-CB3E-524A-A58D-22185E1A0767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5999-0294-3342-927E-A8AE063758A8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DE2A-5A98-684E-A7AC-94F2DC63BDBC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3B16-986C-2F4C-AC22-95AA70A73933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A6746-F513-2843-A743-937334662195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CAD7-4899-864A-913C-A008B8DA5773}" type="datetime1">
              <a:rPr lang="ko-KR" altLang="en-US" smtClean="0"/>
              <a:t>2022. 11. 14.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430309" y="2676872"/>
            <a:ext cx="9331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 공정  개선을 통한 매출액 증대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151925" y="4581439"/>
            <a:ext cx="5888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A4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김용빈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박규리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서원교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이경민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이정균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정준영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정한나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rgbClr val="1E3252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9B76B-0D28-9A4C-79A8-DC444D76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방안 수립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7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수주 데이터 </a:t>
            </a:r>
            <a:r>
              <a:rPr lang="en-US" altLang="ko-KR" b="1" dirty="0"/>
              <a:t>(Booking Data / 1,653,821 row) 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C7DE30-C9F9-A26B-73C3-929B0F24A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79931"/>
              </p:ext>
            </p:extLst>
          </p:nvPr>
        </p:nvGraphicFramePr>
        <p:xfrm>
          <a:off x="611296" y="1203457"/>
          <a:ext cx="10969408" cy="515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395">
                  <a:extLst>
                    <a:ext uri="{9D8B030D-6E8A-4147-A177-3AD203B41FA5}">
                      <a16:colId xmlns:a16="http://schemas.microsoft.com/office/drawing/2014/main" val="3726918854"/>
                    </a:ext>
                  </a:extLst>
                </a:gridCol>
                <a:gridCol w="1227648">
                  <a:extLst>
                    <a:ext uri="{9D8B030D-6E8A-4147-A177-3AD203B41FA5}">
                      <a16:colId xmlns:a16="http://schemas.microsoft.com/office/drawing/2014/main" val="3333249010"/>
                    </a:ext>
                  </a:extLst>
                </a:gridCol>
                <a:gridCol w="3921985">
                  <a:extLst>
                    <a:ext uri="{9D8B030D-6E8A-4147-A177-3AD203B41FA5}">
                      <a16:colId xmlns:a16="http://schemas.microsoft.com/office/drawing/2014/main" val="2781630287"/>
                    </a:ext>
                  </a:extLst>
                </a:gridCol>
                <a:gridCol w="4139380">
                  <a:extLst>
                    <a:ext uri="{9D8B030D-6E8A-4147-A177-3AD203B41FA5}">
                      <a16:colId xmlns:a16="http://schemas.microsoft.com/office/drawing/2014/main" val="3262663527"/>
                    </a:ext>
                  </a:extLst>
                </a:gridCol>
              </a:tblGrid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645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5757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출하 완료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출하 정상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납기</a:t>
                      </a:r>
                      <a:r>
                        <a:rPr lang="en-US" altLang="ko-KR" sz="1400" strike="noStrike" dirty="0"/>
                        <a:t>)</a:t>
                      </a:r>
                      <a:r>
                        <a:rPr lang="ko-KR" altLang="en-US" sz="1400" strike="noStrike" dirty="0"/>
                        <a:t>완료 여부 </a:t>
                      </a:r>
                      <a:r>
                        <a:rPr lang="en-US" altLang="ko-KR" sz="1400" strike="noStrike" dirty="0"/>
                        <a:t>(Y/N)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94668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사업장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사업장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86761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거래처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거래처 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30665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12593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일련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일련 번호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8725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출고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출고 수량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단위 </a:t>
                      </a:r>
                      <a:r>
                        <a:rPr lang="en-US" altLang="ko-KR" sz="1400" strike="noStrike" dirty="0"/>
                        <a:t>: </a:t>
                      </a:r>
                      <a:r>
                        <a:rPr lang="ko-KR" altLang="en-US" sz="1400" strike="noStrike" dirty="0"/>
                        <a:t>개수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9948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수량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단위 </a:t>
                      </a:r>
                      <a:r>
                        <a:rPr lang="en-US" altLang="ko-KR" sz="1400" strike="noStrike" dirty="0"/>
                        <a:t>: </a:t>
                      </a:r>
                      <a:r>
                        <a:rPr lang="ko-KR" altLang="en-US" sz="1400" strike="noStrike" dirty="0"/>
                        <a:t>개수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12995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수주 단가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원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83681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총 수주 금액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원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24640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부가세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부가세 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41123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납기일자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납기를 완료한 일자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1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92331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부서 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75472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21337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5877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32D9B-1083-050F-998A-F6B6EB71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18CC08-7C46-7CD4-9850-D413202B93A2}"/>
              </a:ext>
            </a:extLst>
          </p:cNvPr>
          <p:cNvGrpSpPr/>
          <p:nvPr/>
        </p:nvGrpSpPr>
        <p:grpSpPr>
          <a:xfrm>
            <a:off x="403850" y="814236"/>
            <a:ext cx="11282700" cy="5555660"/>
            <a:chOff x="403850" y="814236"/>
            <a:chExt cx="11282700" cy="55556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7931AB-0704-177A-E94D-F55CC5509D2C}"/>
                </a:ext>
              </a:extLst>
            </p:cNvPr>
            <p:cNvGrpSpPr/>
            <p:nvPr/>
          </p:nvGrpSpPr>
          <p:grpSpPr>
            <a:xfrm>
              <a:off x="403850" y="814236"/>
              <a:ext cx="11282700" cy="5541024"/>
              <a:chOff x="403850" y="814236"/>
              <a:chExt cx="11282700" cy="554102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9274E68-5B27-8D01-93A8-79D45796B342}"/>
                  </a:ext>
                </a:extLst>
              </p:cNvPr>
              <p:cNvGrpSpPr/>
              <p:nvPr/>
            </p:nvGrpSpPr>
            <p:grpSpPr>
              <a:xfrm>
                <a:off x="7417306" y="5264895"/>
                <a:ext cx="4269244" cy="492443"/>
                <a:chOff x="7646119" y="2083311"/>
                <a:chExt cx="4269244" cy="492443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93DAA42-BE7B-0449-6E88-21CC4CC6BAAD}"/>
                    </a:ext>
                  </a:extLst>
                </p:cNvPr>
                <p:cNvSpPr/>
                <p:nvPr/>
              </p:nvSpPr>
              <p:spPr>
                <a:xfrm>
                  <a:off x="8134740" y="2196333"/>
                  <a:ext cx="2976880" cy="239903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366457-C9B9-AB46-D904-339E28985ED5}"/>
                    </a:ext>
                  </a:extLst>
                </p:cNvPr>
                <p:cNvSpPr txBox="1"/>
                <p:nvPr/>
              </p:nvSpPr>
              <p:spPr>
                <a:xfrm>
                  <a:off x="7646119" y="2083311"/>
                  <a:ext cx="426924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이상치와 </a:t>
                  </a:r>
                  <a:r>
                    <a:rPr kumimoji="1" lang="ko-KR" altLang="en-US" sz="13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결측치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모두 수주일자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,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거래처 코드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,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수주부서와 비교 후 값 도출</a:t>
                  </a:r>
                  <a:endParaRPr kumimoji="1"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E343DFB-86BC-2211-187B-B93EFFE916BB}"/>
                  </a:ext>
                </a:extLst>
              </p:cNvPr>
              <p:cNvGrpSpPr/>
              <p:nvPr/>
            </p:nvGrpSpPr>
            <p:grpSpPr>
              <a:xfrm>
                <a:off x="403850" y="814236"/>
                <a:ext cx="11176854" cy="5541024"/>
                <a:chOff x="403850" y="814236"/>
                <a:chExt cx="11176854" cy="5541024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5CFAC01-CCED-A5F9-93FE-76E2A596D53C}"/>
                    </a:ext>
                  </a:extLst>
                </p:cNvPr>
                <p:cNvSpPr txBox="1"/>
                <p:nvPr/>
              </p:nvSpPr>
              <p:spPr>
                <a:xfrm>
                  <a:off x="7415979" y="4322956"/>
                  <a:ext cx="416472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Drop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1FFC2D1-1997-0E6B-B8FF-B8391CE49AC3}"/>
                    </a:ext>
                  </a:extLst>
                </p:cNvPr>
                <p:cNvSpPr txBox="1"/>
                <p:nvPr/>
              </p:nvSpPr>
              <p:spPr>
                <a:xfrm>
                  <a:off x="7415979" y="3619034"/>
                  <a:ext cx="4134106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 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=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반품처리로 판단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591A9E-32E9-0821-874B-DEA3C1F7332C}"/>
                    </a:ext>
                  </a:extLst>
                </p:cNvPr>
                <p:cNvSpPr txBox="1"/>
                <p:nvPr/>
              </p:nvSpPr>
              <p:spPr>
                <a:xfrm>
                  <a:off x="7415979" y="3957070"/>
                  <a:ext cx="416472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=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폐기 처리로 판단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EB0FE612-0D19-D0C3-E62C-B221B53EDCA9}"/>
                    </a:ext>
                  </a:extLst>
                </p:cNvPr>
                <p:cNvGrpSpPr/>
                <p:nvPr/>
              </p:nvGrpSpPr>
              <p:grpSpPr>
                <a:xfrm>
                  <a:off x="403850" y="6008933"/>
                  <a:ext cx="9962206" cy="346327"/>
                  <a:chOff x="404187" y="6025503"/>
                  <a:chExt cx="9962206" cy="346327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5249D593-E182-063E-ECF0-5ECC2379762F}"/>
                      </a:ext>
                    </a:extLst>
                  </p:cNvPr>
                  <p:cNvGrpSpPr/>
                  <p:nvPr/>
                </p:nvGrpSpPr>
                <p:grpSpPr>
                  <a:xfrm>
                    <a:off x="404187" y="6025503"/>
                    <a:ext cx="7037137" cy="346327"/>
                    <a:chOff x="388497" y="6034534"/>
                    <a:chExt cx="7037137" cy="346327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025F7047-97C2-FE48-6453-F162AE4BB8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497" y="6034534"/>
                      <a:ext cx="7037137" cy="346327"/>
                      <a:chOff x="388497" y="6034534"/>
                      <a:chExt cx="7037137" cy="346327"/>
                    </a:xfrm>
                  </p:grpSpPr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DD36D81-345D-2C02-C977-194DBFC988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8497" y="6042307"/>
                        <a:ext cx="210201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en-US" altLang="ko-KR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파생</a:t>
                        </a:r>
                        <a:r>
                          <a:rPr lang="en-US" altLang="ko-KR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)</a:t>
                        </a:r>
                        <a:r>
                          <a:rPr lang="ko-KR" altLang="en-US" sz="14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납기지연여부</a:t>
                        </a:r>
                        <a:endParaRPr lang="ko-KR" altLang="en-US" sz="1600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A8BA588D-AD57-641E-DD16-DC548A10F9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31476" y="6034534"/>
                        <a:ext cx="389415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수주수량</a:t>
                        </a:r>
                        <a:r>
                          <a:rPr kumimoji="1" lang="ko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 </a:t>
                        </a:r>
                        <a:r>
                          <a:rPr kumimoji="1" lang="en-US" altLang="ko-KR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-</a:t>
                        </a:r>
                        <a:r>
                          <a:rPr kumimoji="1" lang="ko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 출고수량</a:t>
                        </a:r>
                        <a:endParaRPr kumimoji="1" lang="ko-Kore-KR" alt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p:txBody>
                  </p:sp>
                </p:grp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457D6A3-4A38-680A-F786-C1F460B9B1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039" y="6051727"/>
                      <a:ext cx="126376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범주형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380C818-9610-394A-7627-CEC32469416C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580" y="6051394"/>
                    <a:ext cx="285881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납기 </a:t>
                    </a:r>
                    <a:r>
                      <a:rPr kumimoji="1" lang="ko-KR" altLang="en-US" sz="1300"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미지연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=0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/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납기지연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=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1</a:t>
                    </a:r>
                    <a:endParaRPr kumimoji="1" lang="ko-Kore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4C116C4-9CCE-0116-9DD6-86D78139A97D}"/>
                    </a:ext>
                  </a:extLst>
                </p:cNvPr>
                <p:cNvGrpSpPr/>
                <p:nvPr/>
              </p:nvGrpSpPr>
              <p:grpSpPr>
                <a:xfrm>
                  <a:off x="977464" y="5004869"/>
                  <a:ext cx="10603240" cy="983965"/>
                  <a:chOff x="977464" y="3862464"/>
                  <a:chExt cx="10603240" cy="983965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33A185C6-C7F9-1130-04CD-73DDC7C1E686}"/>
                      </a:ext>
                    </a:extLst>
                  </p:cNvPr>
                  <p:cNvSpPr/>
                  <p:nvPr/>
                </p:nvSpPr>
                <p:spPr>
                  <a:xfrm>
                    <a:off x="8097520" y="4589668"/>
                    <a:ext cx="2976880" cy="239903"/>
                  </a:xfrm>
                  <a:prstGeom prst="rect">
                    <a:avLst/>
                  </a:prstGeom>
                  <a:solidFill>
                    <a:srgbClr val="CCCD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3FD3520C-52EF-1539-27BF-F6F6744B35AE}"/>
                      </a:ext>
                    </a:extLst>
                  </p:cNvPr>
                  <p:cNvGrpSpPr/>
                  <p:nvPr/>
                </p:nvGrpSpPr>
                <p:grpSpPr>
                  <a:xfrm>
                    <a:off x="977464" y="3862464"/>
                    <a:ext cx="10603240" cy="983965"/>
                    <a:chOff x="977463" y="5001407"/>
                    <a:chExt cx="10603240" cy="983965"/>
                  </a:xfrm>
                </p:grpSpPr>
                <p:cxnSp>
                  <p:nvCxnSpPr>
                    <p:cNvPr id="6" name="직선 연결선[R] 5">
                      <a:extLst>
                        <a:ext uri="{FF2B5EF4-FFF2-40B4-BE49-F238E27FC236}">
                          <a16:creationId xmlns:a16="http://schemas.microsoft.com/office/drawing/2014/main" id="{2E2FD9ED-E432-8D47-3143-1ADEAD5AF4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7463" y="5812221"/>
                      <a:ext cx="92491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직선 연결선[R] 6">
                      <a:extLst>
                        <a:ext uri="{FF2B5EF4-FFF2-40B4-BE49-F238E27FC236}">
                          <a16:creationId xmlns:a16="http://schemas.microsoft.com/office/drawing/2014/main" id="{E8FACA29-F2FA-82B9-3968-6782DD4840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77463" y="5134303"/>
                      <a:ext cx="1008992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277772E9-57DF-BAFF-D5FE-A96C2D360B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6596" y="5001407"/>
                      <a:ext cx="4134106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공정과</a:t>
                      </a:r>
                      <a:r>
                        <a:rPr kumimoji="1" lang="ko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무관</a:t>
                      </a:r>
                      <a:endParaRPr kumimoji="1" lang="ko-Kore-KR" altLang="en-US" sz="1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CC4560A-502E-1016-4BFF-132767D7D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1324" y="5692984"/>
                      <a:ext cx="4139379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공정과</a:t>
                      </a:r>
                      <a:r>
                        <a:rPr kumimoji="1" lang="ko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무관</a:t>
                      </a:r>
                      <a:endParaRPr kumimoji="1" lang="ko-Kore-KR" altLang="en-US" sz="1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63E365B0-BEB6-AE67-A55A-2CE805B8DE9B}"/>
                    </a:ext>
                  </a:extLst>
                </p:cNvPr>
                <p:cNvGrpSpPr/>
                <p:nvPr/>
              </p:nvGrpSpPr>
              <p:grpSpPr>
                <a:xfrm>
                  <a:off x="4673600" y="814236"/>
                  <a:ext cx="6680200" cy="369332"/>
                  <a:chOff x="4673600" y="814236"/>
                  <a:chExt cx="6680200" cy="369332"/>
                </a:xfrm>
              </p:grpSpPr>
              <p:sp>
                <p:nvSpPr>
                  <p:cNvPr id="47" name="오른쪽 화살표[R] 46">
                    <a:extLst>
                      <a:ext uri="{FF2B5EF4-FFF2-40B4-BE49-F238E27FC236}">
                        <a16:creationId xmlns:a16="http://schemas.microsoft.com/office/drawing/2014/main" id="{723D4423-8DCF-9DAD-735E-D69F03D5E7FB}"/>
                      </a:ext>
                    </a:extLst>
                  </p:cNvPr>
                  <p:cNvSpPr/>
                  <p:nvPr/>
                </p:nvSpPr>
                <p:spPr>
                  <a:xfrm>
                    <a:off x="4673600" y="975360"/>
                    <a:ext cx="2113280" cy="71120"/>
                  </a:xfrm>
                  <a:prstGeom prst="rightArrow">
                    <a:avLst/>
                  </a:prstGeom>
                  <a:solidFill>
                    <a:schemeClr val="tx1"/>
                  </a:solidFill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22E4F05-6DD2-76C9-F0A3-7FBA4E1E4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827519" y="814236"/>
                    <a:ext cx="45262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1</a:t>
                    </a:r>
                    <a:r>
                      <a:rPr kumimoji="1" lang="en-US" altLang="ko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,031,394</a:t>
                    </a:r>
                    <a:r>
                      <a:rPr kumimoji="1" lang="ko-KR" altLang="en-US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row</a:t>
                    </a:r>
                    <a:r>
                      <a:rPr kumimoji="1" lang="en-US" altLang="ko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(2016</a:t>
                    </a:r>
                    <a:r>
                      <a:rPr kumimoji="1"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년 이전 데이터 </a:t>
                    </a:r>
                    <a:r>
                      <a:rPr kumimoji="1" lang="en-US" altLang="ko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Drop)</a:t>
                    </a:r>
                    <a:endParaRPr kumimoji="1" lang="ko-Kore-KR" altLang="en-US" b="1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</p:grp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405AE5-AB34-24FE-E1C8-050034A608F6}"/>
                </a:ext>
              </a:extLst>
            </p:cNvPr>
            <p:cNvSpPr txBox="1"/>
            <p:nvPr/>
          </p:nvSpPr>
          <p:spPr>
            <a:xfrm>
              <a:off x="10028347" y="5939009"/>
              <a:ext cx="1544683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납기 </a:t>
              </a:r>
              <a:r>
                <a:rPr kumimoji="1" lang="ko-KR" altLang="en-US" sz="105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미지연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en-US" altLang="ko-Kore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):911164</a:t>
              </a:r>
            </a:p>
            <a:p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납기 지연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(1):</a:t>
              </a:r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120150</a:t>
              </a:r>
              <a:endParaRPr kumimoji="1" lang="ko-Kore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44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796F62-6A1D-02B8-6BA8-18004395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4890"/>
              </p:ext>
            </p:extLst>
          </p:nvPr>
        </p:nvGraphicFramePr>
        <p:xfrm>
          <a:off x="276017" y="556552"/>
          <a:ext cx="4651583" cy="574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972">
                  <a:extLst>
                    <a:ext uri="{9D8B030D-6E8A-4147-A177-3AD203B41FA5}">
                      <a16:colId xmlns:a16="http://schemas.microsoft.com/office/drawing/2014/main" val="2238328497"/>
                    </a:ext>
                  </a:extLst>
                </a:gridCol>
                <a:gridCol w="609275">
                  <a:extLst>
                    <a:ext uri="{9D8B030D-6E8A-4147-A177-3AD203B41FA5}">
                      <a16:colId xmlns:a16="http://schemas.microsoft.com/office/drawing/2014/main" val="1096363076"/>
                    </a:ext>
                  </a:extLst>
                </a:gridCol>
                <a:gridCol w="1946462">
                  <a:extLst>
                    <a:ext uri="{9D8B030D-6E8A-4147-A177-3AD203B41FA5}">
                      <a16:colId xmlns:a16="http://schemas.microsoft.com/office/drawing/2014/main" val="349418194"/>
                    </a:ext>
                  </a:extLst>
                </a:gridCol>
                <a:gridCol w="1261874">
                  <a:extLst>
                    <a:ext uri="{9D8B030D-6E8A-4147-A177-3AD203B41FA5}">
                      <a16:colId xmlns:a16="http://schemas.microsoft.com/office/drawing/2014/main" val="1871451979"/>
                    </a:ext>
                  </a:extLst>
                </a:gridCol>
              </a:tblGrid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59478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날짜형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528062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출하 완료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출하 정상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납기</a:t>
                      </a:r>
                      <a:r>
                        <a:rPr lang="en-US" altLang="ko-KR" sz="800" strike="noStrike" dirty="0"/>
                        <a:t>)</a:t>
                      </a:r>
                      <a:r>
                        <a:rPr lang="ko-KR" altLang="en-US" sz="800" strike="noStrike" dirty="0"/>
                        <a:t>완료 여부 </a:t>
                      </a:r>
                      <a:r>
                        <a:rPr lang="en-US" altLang="ko-KR" sz="800" strike="noStrike" dirty="0"/>
                        <a:t>(Y/N)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13218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사업장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사업장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09837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거래처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거래처 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81492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55548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일련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일련 번호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28496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출고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출고 수량 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단위 </a:t>
                      </a:r>
                      <a:r>
                        <a:rPr lang="en-US" altLang="ko-KR" sz="800" strike="noStrike" dirty="0"/>
                        <a:t>: </a:t>
                      </a:r>
                      <a:r>
                        <a:rPr lang="ko-KR" altLang="en-US" sz="800" strike="noStrike" dirty="0"/>
                        <a:t>개수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7859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수량 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단위 </a:t>
                      </a:r>
                      <a:r>
                        <a:rPr lang="en-US" altLang="ko-KR" sz="800" strike="noStrike" dirty="0"/>
                        <a:t>: </a:t>
                      </a:r>
                      <a:r>
                        <a:rPr lang="ko-KR" altLang="en-US" sz="800" strike="noStrike" dirty="0"/>
                        <a:t>개수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10522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수주 단가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원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2713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총 수주 금액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원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26788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부가세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부가세 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183043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납기일자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날짜형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납기를 완료한 일자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결측치</a:t>
                      </a:r>
                      <a:r>
                        <a:rPr lang="ko-KR" altLang="en-US" sz="800" strike="noStrike" dirty="0"/>
                        <a:t> </a:t>
                      </a:r>
                      <a:r>
                        <a:rPr lang="en-US" altLang="ko-KR" sz="800" strike="noStrike" dirty="0"/>
                        <a:t>1</a:t>
                      </a:r>
                      <a:r>
                        <a:rPr lang="ko-KR" altLang="en-US" sz="800" strike="noStrike" dirty="0"/>
                        <a:t>개</a:t>
                      </a: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06085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부서 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결측치</a:t>
                      </a:r>
                      <a:r>
                        <a:rPr lang="ko-KR" altLang="en-US" sz="800" strike="noStrike" dirty="0"/>
                        <a:t> </a:t>
                      </a:r>
                      <a:r>
                        <a:rPr lang="en-US" altLang="ko-KR" sz="800" strike="noStrike" dirty="0"/>
                        <a:t>75472</a:t>
                      </a:r>
                      <a:r>
                        <a:rPr lang="ko-KR" altLang="en-US" sz="800" strike="noStrike" dirty="0"/>
                        <a:t>개</a:t>
                      </a: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22242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92924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371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0A558C-302C-4BD8-308A-BE45318501D6}"/>
              </a:ext>
            </a:extLst>
          </p:cNvPr>
          <p:cNvSpPr txBox="1"/>
          <p:nvPr/>
        </p:nvSpPr>
        <p:spPr>
          <a:xfrm>
            <a:off x="5547360" y="556552"/>
            <a:ext cx="51612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이전 자료 </a:t>
            </a:r>
            <a:r>
              <a:rPr kumimoji="1" lang="en-US" altLang="ko-KR" dirty="0"/>
              <a:t>Drop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cooking</a:t>
            </a:r>
            <a:r>
              <a:rPr kumimoji="1" lang="ko-KR" altLang="en-US" dirty="0"/>
              <a:t> 데이터가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이후부터 존재하기 때문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수주부서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부가세 금액 </a:t>
            </a:r>
            <a:r>
              <a:rPr kumimoji="1" lang="en-US" altLang="ko-KR" dirty="0"/>
              <a:t>Drop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납기일자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수주일자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거래처 코드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수주부서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cooking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생산일자와 비교해서 처리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수주일자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거래처 코드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수주부서가 같으면 납기 일이 </a:t>
            </a:r>
            <a:r>
              <a:rPr kumimoji="1"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같을거라는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판단하에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진행</a:t>
            </a:r>
            <a:endParaRPr kumimoji="1"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파생변수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수주수량 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출고수량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64154-2CFE-5208-A8C2-58D2CAA8F362}"/>
              </a:ext>
            </a:extLst>
          </p:cNvPr>
          <p:cNvSpPr/>
          <p:nvPr/>
        </p:nvSpPr>
        <p:spPr>
          <a:xfrm>
            <a:off x="10231120" y="6301448"/>
            <a:ext cx="1960880" cy="556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80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생산 데이터 </a:t>
            </a:r>
            <a:r>
              <a:rPr lang="en-US" altLang="ko-KR" b="1" dirty="0"/>
              <a:t>(Cooking Data / 24,069 row) 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E0BD5F-0695-8D51-5530-38D3AD465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223"/>
              </p:ext>
            </p:extLst>
          </p:nvPr>
        </p:nvGraphicFramePr>
        <p:xfrm>
          <a:off x="621928" y="1192824"/>
          <a:ext cx="10948142" cy="5223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192">
                  <a:extLst>
                    <a:ext uri="{9D8B030D-6E8A-4147-A177-3AD203B41FA5}">
                      <a16:colId xmlns:a16="http://schemas.microsoft.com/office/drawing/2014/main" val="696013949"/>
                    </a:ext>
                  </a:extLst>
                </a:gridCol>
                <a:gridCol w="1379967">
                  <a:extLst>
                    <a:ext uri="{9D8B030D-6E8A-4147-A177-3AD203B41FA5}">
                      <a16:colId xmlns:a16="http://schemas.microsoft.com/office/drawing/2014/main" val="595640280"/>
                    </a:ext>
                  </a:extLst>
                </a:gridCol>
                <a:gridCol w="3979216">
                  <a:extLst>
                    <a:ext uri="{9D8B030D-6E8A-4147-A177-3AD203B41FA5}">
                      <a16:colId xmlns:a16="http://schemas.microsoft.com/office/drawing/2014/main" val="2416264503"/>
                    </a:ext>
                  </a:extLst>
                </a:gridCol>
                <a:gridCol w="4149767">
                  <a:extLst>
                    <a:ext uri="{9D8B030D-6E8A-4147-A177-3AD203B41FA5}">
                      <a16:colId xmlns:a16="http://schemas.microsoft.com/office/drawing/2014/main" val="2573763108"/>
                    </a:ext>
                  </a:extLst>
                </a:gridCol>
              </a:tblGrid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변수명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데이터 타입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007356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순번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 번호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67853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생산라인코드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생산라인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2081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생산라인명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범주형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 라인 구분 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96673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생산일자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412142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품목코드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고유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38</a:t>
                      </a:r>
                      <a:r>
                        <a:rPr lang="ko-KR" altLang="en-US" sz="1400" strike="noStrike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19985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품목명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품목명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57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66771"/>
                  </a:ext>
                </a:extLst>
              </a:tr>
              <a:tr h="327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작업장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작업장 코드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844884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충전실</a:t>
                      </a:r>
                      <a:r>
                        <a:rPr lang="ko-KR" altLang="en-US" sz="1400" strike="noStrike" dirty="0"/>
                        <a:t>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재료 충전실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03081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온도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작업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28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03057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온도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작업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28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04439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스팀 압력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쿠킹 스팀 압력 </a:t>
                      </a:r>
                      <a:r>
                        <a:rPr lang="en-US" altLang="ko-KR" sz="1400" strike="noStrike" dirty="0"/>
                        <a:t>kg/㎠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36538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압력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/>
                        <a:t>제품 실링 압력 </a:t>
                      </a:r>
                      <a:r>
                        <a:rPr lang="en-US" altLang="ko-KR" sz="1400" strike="noStrike"/>
                        <a:t>kg/㎠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889946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 시간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분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1074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2998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17595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085DA6-B03F-AA95-F246-056BAC0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37607E-C449-CD16-7A8F-1B94226DAB21}"/>
              </a:ext>
            </a:extLst>
          </p:cNvPr>
          <p:cNvGrpSpPr/>
          <p:nvPr/>
        </p:nvGrpSpPr>
        <p:grpSpPr>
          <a:xfrm>
            <a:off x="0" y="2960492"/>
            <a:ext cx="11577550" cy="3423833"/>
            <a:chOff x="0" y="2960492"/>
            <a:chExt cx="11577550" cy="342383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4CFAF8F-F774-57BA-24DC-F2B9DD29FD6C}"/>
                </a:ext>
              </a:extLst>
            </p:cNvPr>
            <p:cNvGrpSpPr/>
            <p:nvPr/>
          </p:nvGrpSpPr>
          <p:grpSpPr>
            <a:xfrm>
              <a:off x="0" y="6076548"/>
              <a:ext cx="11562591" cy="307777"/>
              <a:chOff x="0" y="6076548"/>
              <a:chExt cx="11562591" cy="30777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0618E2D-3A9A-3016-235C-A93BA8716B1E}"/>
                  </a:ext>
                </a:extLst>
              </p:cNvPr>
              <p:cNvGrpSpPr/>
              <p:nvPr/>
            </p:nvGrpSpPr>
            <p:grpSpPr>
              <a:xfrm>
                <a:off x="0" y="6076548"/>
                <a:ext cx="7433846" cy="307777"/>
                <a:chOff x="0" y="6076548"/>
                <a:chExt cx="7433846" cy="30777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F4CAC83-95BE-800D-9EC3-BBB7FEEC630B}"/>
                    </a:ext>
                  </a:extLst>
                </p:cNvPr>
                <p:cNvSpPr txBox="1"/>
                <p:nvPr/>
              </p:nvSpPr>
              <p:spPr>
                <a:xfrm>
                  <a:off x="0" y="6076548"/>
                  <a:ext cx="2606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1"/>
                  <a:r>
                    <a:rPr lang="en-US" altLang="ko-KR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lang="ko-KR" altLang="en-US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파생</a:t>
                  </a:r>
                  <a:r>
                    <a:rPr lang="en-US" altLang="ko-KR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)</a:t>
                  </a:r>
                  <a:r>
                    <a:rPr lang="ko-KR" altLang="en-US" sz="1400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불량여부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FB4252D-B67B-BD81-0260-90ECAA4160FF}"/>
                    </a:ext>
                  </a:extLst>
                </p:cNvPr>
                <p:cNvSpPr txBox="1"/>
                <p:nvPr/>
              </p:nvSpPr>
              <p:spPr>
                <a:xfrm>
                  <a:off x="2060028" y="6076548"/>
                  <a:ext cx="13873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범주형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CCF38D-8276-DB66-8CD1-2374F28DFB94}"/>
                    </a:ext>
                  </a:extLst>
                </p:cNvPr>
                <p:cNvSpPr txBox="1"/>
                <p:nvPr/>
              </p:nvSpPr>
              <p:spPr>
                <a:xfrm>
                  <a:off x="3447396" y="6076548"/>
                  <a:ext cx="398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+</a:t>
                  </a:r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Error </a:t>
                  </a:r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데이터</a:t>
                  </a:r>
                  <a:endParaRPr kumimoji="1" lang="ko-Kore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462BD-7D07-36F5-EDF1-DF6843B7ED54}"/>
                  </a:ext>
                </a:extLst>
              </p:cNvPr>
              <p:cNvSpPr txBox="1"/>
              <p:nvPr/>
            </p:nvSpPr>
            <p:spPr>
              <a:xfrm>
                <a:off x="7441324" y="6076778"/>
                <a:ext cx="412126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품목명</a:t>
                </a:r>
                <a:r>
                  <a:rPr kumimoji="1" lang="en-US" altLang="ko-Kore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생산일자</a:t>
                </a:r>
                <a:r>
                  <a:rPr kumimoji="1" lang="en-US" altLang="ko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순번 기준</a:t>
                </a:r>
                <a:endParaRPr kumimoji="1" lang="ko-Kore-KR" altLang="en-US" sz="13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156DBD5-1EFC-729A-4584-ACA37B98EF1F}"/>
                </a:ext>
              </a:extLst>
            </p:cNvPr>
            <p:cNvGrpSpPr/>
            <p:nvPr/>
          </p:nvGrpSpPr>
          <p:grpSpPr>
            <a:xfrm>
              <a:off x="7433846" y="2960492"/>
              <a:ext cx="4121266" cy="651776"/>
              <a:chOff x="7433846" y="2960492"/>
              <a:chExt cx="4121266" cy="6517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B988E0A-9807-7C9D-6CF8-CAFEC86D2310}"/>
                  </a:ext>
                </a:extLst>
              </p:cNvPr>
              <p:cNvGrpSpPr/>
              <p:nvPr/>
            </p:nvGrpSpPr>
            <p:grpSpPr>
              <a:xfrm>
                <a:off x="7441324" y="3304199"/>
                <a:ext cx="4113788" cy="308069"/>
                <a:chOff x="7441324" y="3304199"/>
                <a:chExt cx="4113788" cy="308069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1B63B5D-E3D2-9979-9ED2-89D17B8A4666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E94CE26-BC55-846B-B6BD-1E64F35F910E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D32A36F-4BE7-744A-B7CC-9B27AF71BFF2}"/>
                  </a:ext>
                </a:extLst>
              </p:cNvPr>
              <p:cNvGrpSpPr/>
              <p:nvPr/>
            </p:nvGrpSpPr>
            <p:grpSpPr>
              <a:xfrm>
                <a:off x="7433846" y="2960492"/>
                <a:ext cx="4113788" cy="308069"/>
                <a:chOff x="7441324" y="3304199"/>
                <a:chExt cx="4113788" cy="308069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7A9AF61-EA0A-812D-C920-CBB1D6BA5EE7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CCCD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506825-21FF-2F10-412E-B77B20669486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D686500-0CD5-6E7D-E877-597C3EEBE07A}"/>
                </a:ext>
              </a:extLst>
            </p:cNvPr>
            <p:cNvGrpSpPr/>
            <p:nvPr/>
          </p:nvGrpSpPr>
          <p:grpSpPr>
            <a:xfrm>
              <a:off x="7456283" y="5727596"/>
              <a:ext cx="4121267" cy="292388"/>
              <a:chOff x="7456283" y="5727596"/>
              <a:chExt cx="4121267" cy="2923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91073E-2FB2-84ED-92FA-5F7A5207D329}"/>
                  </a:ext>
                </a:extLst>
              </p:cNvPr>
              <p:cNvSpPr/>
              <p:nvPr/>
            </p:nvSpPr>
            <p:spPr>
              <a:xfrm>
                <a:off x="7691164" y="5750553"/>
                <a:ext cx="3614107" cy="263064"/>
              </a:xfrm>
              <a:prstGeom prst="rect">
                <a:avLst/>
              </a:prstGeom>
              <a:solidFill>
                <a:srgbClr val="CCC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B8FB01-4DF6-D97E-322F-1040FD13D744}"/>
                  </a:ext>
                </a:extLst>
              </p:cNvPr>
              <p:cNvSpPr txBox="1"/>
              <p:nvPr/>
            </p:nvSpPr>
            <p:spPr>
              <a:xfrm>
                <a:off x="7456283" y="5727596"/>
                <a:ext cx="412126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오류조치시간 </a:t>
                </a:r>
                <a:r>
                  <a:rPr kumimoji="1" lang="en-US" altLang="ko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+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품목 평균 생산시간으로 </a:t>
                </a:r>
                <a:r>
                  <a:rPr kumimoji="1" lang="ko-KR" altLang="en-US" sz="13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결측치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대체</a:t>
                </a:r>
                <a:endParaRPr kumimoji="1" lang="ko-Kore-KR" altLang="en-US" sz="13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AAA1102-AE2D-1FAE-4DC6-B9D874BB8EDC}"/>
                </a:ext>
              </a:extLst>
            </p:cNvPr>
            <p:cNvGrpSpPr/>
            <p:nvPr/>
          </p:nvGrpSpPr>
          <p:grpSpPr>
            <a:xfrm>
              <a:off x="7448805" y="4341660"/>
              <a:ext cx="4121266" cy="651776"/>
              <a:chOff x="7433846" y="2960492"/>
              <a:chExt cx="4121266" cy="65177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8A208EC-AF68-6784-7706-EE5F87E46529}"/>
                  </a:ext>
                </a:extLst>
              </p:cNvPr>
              <p:cNvGrpSpPr/>
              <p:nvPr/>
            </p:nvGrpSpPr>
            <p:grpSpPr>
              <a:xfrm>
                <a:off x="7441324" y="3304199"/>
                <a:ext cx="4113788" cy="308069"/>
                <a:chOff x="7441324" y="3304199"/>
                <a:chExt cx="4113788" cy="308069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52681A-6ACF-2819-A019-9F73CDA5012A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673936A-640D-0843-AB98-A46195C441C7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1786A9C-C991-90ED-9DFE-4DC595A3AB4A}"/>
                  </a:ext>
                </a:extLst>
              </p:cNvPr>
              <p:cNvGrpSpPr/>
              <p:nvPr/>
            </p:nvGrpSpPr>
            <p:grpSpPr>
              <a:xfrm>
                <a:off x="7433846" y="2960492"/>
                <a:ext cx="4113788" cy="308069"/>
                <a:chOff x="7441324" y="3304199"/>
                <a:chExt cx="4113788" cy="30806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287097F6-71E8-10F5-922B-880EAD256025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CCCD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7DC2A18-DAB3-C8F0-8CA2-69DB0490E838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078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생산 오류 데이터 </a:t>
            </a:r>
            <a:r>
              <a:rPr lang="en-US" altLang="ko-KR" b="1" dirty="0"/>
              <a:t>(Error Message Data / 1,074 row) 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BBBBB0F-41E5-DA42-0705-2D90DBE5F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35083"/>
              </p:ext>
            </p:extLst>
          </p:nvPr>
        </p:nvGraphicFramePr>
        <p:xfrm>
          <a:off x="621929" y="1202363"/>
          <a:ext cx="11132727" cy="5027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43">
                  <a:extLst>
                    <a:ext uri="{9D8B030D-6E8A-4147-A177-3AD203B41FA5}">
                      <a16:colId xmlns:a16="http://schemas.microsoft.com/office/drawing/2014/main" val="1751247852"/>
                    </a:ext>
                  </a:extLst>
                </a:gridCol>
                <a:gridCol w="1222744">
                  <a:extLst>
                    <a:ext uri="{9D8B030D-6E8A-4147-A177-3AD203B41FA5}">
                      <a16:colId xmlns:a16="http://schemas.microsoft.com/office/drawing/2014/main" val="562433140"/>
                    </a:ext>
                  </a:extLst>
                </a:gridCol>
                <a:gridCol w="4530146">
                  <a:extLst>
                    <a:ext uri="{9D8B030D-6E8A-4147-A177-3AD203B41FA5}">
                      <a16:colId xmlns:a16="http://schemas.microsoft.com/office/drawing/2014/main" val="3243704322"/>
                    </a:ext>
                  </a:extLst>
                </a:gridCol>
                <a:gridCol w="4071594">
                  <a:extLst>
                    <a:ext uri="{9D8B030D-6E8A-4147-A177-3AD203B41FA5}">
                      <a16:colId xmlns:a16="http://schemas.microsoft.com/office/drawing/2014/main" val="1838781326"/>
                    </a:ext>
                  </a:extLst>
                </a:gridCol>
              </a:tblGrid>
              <a:tr h="301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23796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65651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생산라인코드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생산라인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239288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생산라인명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라인 구분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8812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날짜형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85091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발생시간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54435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조치 시간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6480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오류조치시간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오류를 조치 할 때 까지 걸린 시간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07242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비가동코드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</a:t>
                      </a:r>
                      <a:r>
                        <a:rPr lang="ko-KR" altLang="en-US" sz="1400" baseline="0" dirty="0"/>
                        <a:t> 발생 건에 대한 </a:t>
                      </a:r>
                      <a:r>
                        <a:rPr lang="en-US" altLang="ko-KR" sz="1400" baseline="0" dirty="0"/>
                        <a:t>ID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5003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Error</a:t>
                      </a:r>
                      <a:r>
                        <a:rPr lang="en-US" altLang="ko-KR" sz="1400" baseline="0" dirty="0"/>
                        <a:t> Message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메시지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96789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dirty="0"/>
                        <a:t>제품 품목 </a:t>
                      </a:r>
                      <a:r>
                        <a:rPr lang="en-US" altLang="ko-K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결측치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64375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제품 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결측치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029886"/>
                  </a:ext>
                </a:extLst>
              </a:tr>
              <a:tr h="143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오류발생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 작업장명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작업장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25310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6170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7A2A4E-DF1B-2FEE-56FD-EF16298D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32B469-5DDF-5787-41CB-E09251F120BF}"/>
              </a:ext>
            </a:extLst>
          </p:cNvPr>
          <p:cNvGrpSpPr/>
          <p:nvPr/>
        </p:nvGrpSpPr>
        <p:grpSpPr>
          <a:xfrm>
            <a:off x="7704083" y="3541157"/>
            <a:ext cx="4055654" cy="1810242"/>
            <a:chOff x="7704083" y="3541157"/>
            <a:chExt cx="4055654" cy="18102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C8861D-5727-43AB-4CB2-9C016963869A}"/>
                </a:ext>
              </a:extLst>
            </p:cNvPr>
            <p:cNvSpPr txBox="1"/>
            <p:nvPr/>
          </p:nvSpPr>
          <p:spPr>
            <a:xfrm>
              <a:off x="7704083" y="3541157"/>
              <a:ext cx="4050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종료시간</a:t>
              </a: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–</a:t>
              </a: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발생시간으로 이상치 대체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2E3EEC-D346-DEA8-23F3-D18A48B6C04C}"/>
                </a:ext>
              </a:extLst>
            </p:cNvPr>
            <p:cNvGrpSpPr/>
            <p:nvPr/>
          </p:nvGrpSpPr>
          <p:grpSpPr>
            <a:xfrm>
              <a:off x="7836587" y="4711423"/>
              <a:ext cx="3923150" cy="639976"/>
              <a:chOff x="7568662" y="2963458"/>
              <a:chExt cx="3991619" cy="63997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C93167-0459-BD62-9EE0-B09419DFE2E7}"/>
                  </a:ext>
                </a:extLst>
              </p:cNvPr>
              <p:cNvSpPr txBox="1"/>
              <p:nvPr/>
            </p:nvSpPr>
            <p:spPr>
              <a:xfrm>
                <a:off x="7573831" y="3295657"/>
                <a:ext cx="3986450" cy="307777"/>
              </a:xfrm>
              <a:prstGeom prst="rect">
                <a:avLst/>
              </a:prstGeom>
              <a:solidFill>
                <a:srgbClr val="CCC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확인이 불가하여 결측 데이터 삭제</a:t>
                </a:r>
                <a:endPara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6675A5-5E06-BF84-1D1F-00958DC327AC}"/>
                  </a:ext>
                </a:extLst>
              </p:cNvPr>
              <p:cNvSpPr txBox="1"/>
              <p:nvPr/>
            </p:nvSpPr>
            <p:spPr>
              <a:xfrm>
                <a:off x="7568662" y="2963458"/>
                <a:ext cx="3986449" cy="307777"/>
              </a:xfrm>
              <a:prstGeom prst="rect">
                <a:avLst/>
              </a:prstGeom>
              <a:solidFill>
                <a:srgbClr val="E7E8E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확인이 불가하여 결측 데이터 삭제</a:t>
                </a:r>
                <a:endPara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정보 데이터 </a:t>
            </a:r>
            <a:r>
              <a:rPr lang="en-US" altLang="ko-KR" b="1" dirty="0"/>
              <a:t>(Product Data / 2834 row) 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807CB2-E50F-DE93-5068-2845239A4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23413"/>
              </p:ext>
            </p:extLst>
          </p:nvPr>
        </p:nvGraphicFramePr>
        <p:xfrm>
          <a:off x="621929" y="1192824"/>
          <a:ext cx="10740443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89">
                  <a:extLst>
                    <a:ext uri="{9D8B030D-6E8A-4147-A177-3AD203B41FA5}">
                      <a16:colId xmlns:a16="http://schemas.microsoft.com/office/drawing/2014/main" val="4278724900"/>
                    </a:ext>
                  </a:extLst>
                </a:gridCol>
                <a:gridCol w="1241010">
                  <a:extLst>
                    <a:ext uri="{9D8B030D-6E8A-4147-A177-3AD203B41FA5}">
                      <a16:colId xmlns:a16="http://schemas.microsoft.com/office/drawing/2014/main" val="1206951418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349784322"/>
                    </a:ext>
                  </a:extLst>
                </a:gridCol>
                <a:gridCol w="2143944">
                  <a:extLst>
                    <a:ext uri="{9D8B030D-6E8A-4147-A177-3AD203B41FA5}">
                      <a16:colId xmlns:a16="http://schemas.microsoft.com/office/drawing/2014/main" val="4194345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7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dirty="0"/>
                        <a:t>제품 품목 </a:t>
                      </a:r>
                      <a:r>
                        <a:rPr lang="en-US" altLang="ko-K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1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제품 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3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 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평균 수주 단가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3909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97B2A5B-E5D2-31BE-5E9E-1B9143CA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9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2A4ACA1-787A-1E0B-16C3-DEF26B62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61401"/>
              </p:ext>
            </p:extLst>
          </p:nvPr>
        </p:nvGraphicFramePr>
        <p:xfrm>
          <a:off x="941878" y="1563457"/>
          <a:ext cx="9626600" cy="45962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5006366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7692402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0937329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8459463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5992876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66208226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163784507"/>
                    </a:ext>
                  </a:extLst>
                </a:gridCol>
              </a:tblGrid>
              <a:tr h="282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항목명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의미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이상치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결측치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확인결과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정제방안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7334486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받은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등간척도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961946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출하 완료 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출하 정상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납기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r>
                        <a:rPr lang="ko-KR" altLang="en-US" sz="800" u="none" strike="noStrike">
                          <a:effectLst/>
                        </a:rPr>
                        <a:t>완료 여부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" sz="800" u="none" strike="noStrike">
                          <a:effectLst/>
                        </a:rPr>
                        <a:t>Y/N)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300746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사업장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받은 사업장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85073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거래처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거래처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264607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280011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일련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 dirty="0">
                          <a:effectLst/>
                        </a:rPr>
                        <a:t>수주 일련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15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957198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출고 수량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출고 수량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단위 </a:t>
                      </a:r>
                      <a:r>
                        <a:rPr lang="en-US" altLang="ko-KR" sz="800" u="none" strike="noStrike">
                          <a:effectLst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</a:rPr>
                        <a:t>개수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134535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253312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수량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수량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단위 </a:t>
                      </a:r>
                      <a:r>
                        <a:rPr lang="en-US" altLang="ko-KR" sz="800" u="none" strike="noStrike">
                          <a:effectLst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</a:rPr>
                        <a:t>개수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13451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883473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단가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수주 단가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66549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총 수주 금액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113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7685365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부가세 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부가세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26333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877948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납기일자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납기를 완료한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등간척도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발생원인파악안됨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778085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생산시간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생산 시간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9615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수주부서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수주 부서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75472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발생원인파악안됨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데이터재추출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58963"/>
                  </a:ext>
                </a:extLst>
              </a:tr>
              <a:tr h="352743"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r>
                        <a:rPr lang="ko-KR" altLang="en-US" sz="800" u="none" strike="noStrike">
                          <a:effectLst/>
                        </a:rPr>
                        <a:t>인값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마이너스값 다수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68673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E5F048-C93F-65AE-09B4-08654AD57363}"/>
              </a:ext>
            </a:extLst>
          </p:cNvPr>
          <p:cNvSpPr txBox="1"/>
          <p:nvPr/>
        </p:nvSpPr>
        <p:spPr>
          <a:xfrm>
            <a:off x="941878" y="91258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수주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FA5463-7347-679A-7C1F-B22209E8BF88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D33435-A4B3-FC4F-7011-655B6EDF20E9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D6A19-9F64-70A2-EB95-118370926551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D03AF5D-0B03-EDC6-BF51-AE695071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6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E42DD-8715-ECF8-23B9-971145542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78348"/>
              </p:ext>
            </p:extLst>
          </p:nvPr>
        </p:nvGraphicFramePr>
        <p:xfrm>
          <a:off x="653464" y="1153736"/>
          <a:ext cx="7556500" cy="1384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108783445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5789692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4507675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4128256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0875431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2464148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4739574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항목명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의미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유형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이상치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결측치</a:t>
                      </a:r>
                      <a:r>
                        <a:rPr lang="en-US" altLang="ko-KR" sz="1200" u="none" strike="noStrike">
                          <a:effectLst/>
                        </a:rPr>
                        <a:t>(0</a:t>
                      </a:r>
                      <a:r>
                        <a:rPr lang="ko-KR" altLang="en-US" sz="1200" u="none" strike="noStrike">
                          <a:effectLst/>
                        </a:rPr>
                        <a:t>값확인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확인결과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정제방안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458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품목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 dirty="0">
                          <a:effectLst/>
                        </a:rPr>
                        <a:t>ID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85313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범주형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07855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평균 수주 단가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 dirty="0">
                          <a:effectLst/>
                        </a:rPr>
                        <a:t>평균 수주 단가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 dirty="0">
                          <a:effectLst/>
                        </a:rPr>
                        <a:t>연속형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1575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7328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71A58A-C097-C736-1CE6-141486B53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54554"/>
              </p:ext>
            </p:extLst>
          </p:nvPr>
        </p:nvGraphicFramePr>
        <p:xfrm>
          <a:off x="595275" y="2909453"/>
          <a:ext cx="7556500" cy="36340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197815638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3570468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9403945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0367744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109496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98818655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339541033"/>
                    </a:ext>
                  </a:extLst>
                </a:gridCol>
              </a:tblGrid>
              <a:tr h="169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항목별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의미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유형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이상치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결측치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확인결과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 err="1">
                          <a:effectLst/>
                        </a:rPr>
                        <a:t>정제방안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975344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순번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3795802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 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474964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라인 구분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0963476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생산일자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일자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2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4952119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발생시간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3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674145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종료시간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조치 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0188443"/>
                  </a:ext>
                </a:extLst>
              </a:tr>
              <a:tr h="54030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오류조치시간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오류를 조치 할 때 까지 걸린 시간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17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6984495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비가동코드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건에 대한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2101735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Error Message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메시지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2312360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품목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233800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5753984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오류발생작업장명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작업장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9004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B9CEA8-B8BD-E400-3661-186826421080}"/>
              </a:ext>
            </a:extLst>
          </p:cNvPr>
          <p:cNvSpPr txBox="1"/>
          <p:nvPr/>
        </p:nvSpPr>
        <p:spPr>
          <a:xfrm>
            <a:off x="653464" y="75033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정보 데이터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917D1-CD83-BDCE-24AA-E2CECA36761D}"/>
              </a:ext>
            </a:extLst>
          </p:cNvPr>
          <p:cNvSpPr txBox="1"/>
          <p:nvPr/>
        </p:nvSpPr>
        <p:spPr>
          <a:xfrm>
            <a:off x="595274" y="252608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생산</a:t>
            </a:r>
            <a:r>
              <a:rPr kumimoji="1" lang="ko-KR" altLang="en-US" dirty="0"/>
              <a:t> 오류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EA8725-BE77-5225-8007-DA64570DF14C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C038A4-E885-55B0-1F14-6EC1D1F739E1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6A29-2E9B-C6C8-E247-0FD17C111620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4C9C564-3304-BEC3-07EA-450F4BE8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3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261C38-8FB9-8730-EFDE-DC310552B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68863"/>
              </p:ext>
            </p:extLst>
          </p:nvPr>
        </p:nvGraphicFramePr>
        <p:xfrm>
          <a:off x="680484" y="1116419"/>
          <a:ext cx="10228520" cy="5358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488">
                  <a:extLst>
                    <a:ext uri="{9D8B030D-6E8A-4147-A177-3AD203B41FA5}">
                      <a16:colId xmlns:a16="http://schemas.microsoft.com/office/drawing/2014/main" val="3309812027"/>
                    </a:ext>
                  </a:extLst>
                </a:gridCol>
                <a:gridCol w="1595908">
                  <a:extLst>
                    <a:ext uri="{9D8B030D-6E8A-4147-A177-3AD203B41FA5}">
                      <a16:colId xmlns:a16="http://schemas.microsoft.com/office/drawing/2014/main" val="3273817581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3509927851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2369053287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2308630461"/>
                    </a:ext>
                  </a:extLst>
                </a:gridCol>
                <a:gridCol w="2041380">
                  <a:extLst>
                    <a:ext uri="{9D8B030D-6E8A-4147-A177-3AD203B41FA5}">
                      <a16:colId xmlns:a16="http://schemas.microsoft.com/office/drawing/2014/main" val="1221779727"/>
                    </a:ext>
                  </a:extLst>
                </a:gridCol>
                <a:gridCol w="2530099">
                  <a:extLst>
                    <a:ext uri="{9D8B030D-6E8A-4147-A177-3AD203B41FA5}">
                      <a16:colId xmlns:a16="http://schemas.microsoft.com/office/drawing/2014/main" val="102842552"/>
                    </a:ext>
                  </a:extLst>
                </a:gridCol>
              </a:tblGrid>
              <a:tr h="14029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항목명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의미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유형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이상치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결측치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확인결과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정제방안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01819013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순번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오류 분석 관계 없음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분석에서 제외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770549970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생산라인코드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생산라인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406988178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생산라인명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 라인 구분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범주형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3294904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생산일자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날짜형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관계 확인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관계 확인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662092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품목코드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고유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38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393186502"/>
                  </a:ext>
                </a:extLst>
              </a:tr>
              <a:tr h="179949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품목명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품목명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범주형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57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분석 관계 없음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분석에서 제외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91005976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작업장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작업장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 dirty="0">
                          <a:effectLst/>
                        </a:rPr>
                        <a:t>ID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233562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 err="1">
                          <a:effectLst/>
                        </a:rPr>
                        <a:t>충전실</a:t>
                      </a:r>
                      <a:r>
                        <a:rPr lang="ko-KR" altLang="en-US" sz="800" u="none" strike="noStrike" dirty="0">
                          <a:effectLst/>
                        </a:rPr>
                        <a:t> 온도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재료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충전실</a:t>
                      </a:r>
                      <a:r>
                        <a:rPr lang="ko-KR" altLang="en-US" sz="800" u="none" strike="noStrike" dirty="0">
                          <a:effectLst/>
                        </a:rPr>
                        <a:t>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374710243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실링 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 err="1">
                          <a:effectLst/>
                        </a:rPr>
                        <a:t>실링</a:t>
                      </a:r>
                      <a:r>
                        <a:rPr lang="ko-KR" altLang="en-US" sz="800" u="none" strike="noStrike" dirty="0">
                          <a:effectLst/>
                        </a:rPr>
                        <a:t> 작업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28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522295367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쿠킹 작업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연속형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28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4115734376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스팀 압력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스팀 압력 </a:t>
                      </a:r>
                      <a:r>
                        <a:rPr lang="en" sz="800" u="none" strike="noStrike">
                          <a:effectLst/>
                        </a:rPr>
                        <a:t>kg/㎠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병합 오류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1161293562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실링 압력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제품 실링 압력 </a:t>
                      </a:r>
                      <a:r>
                        <a:rPr lang="en" sz="800" u="none" strike="noStrike">
                          <a:effectLst/>
                        </a:rPr>
                        <a:t>kg/㎠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병합 오류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결측 후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재추출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647489913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생산시간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시간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1074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결측 후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재추출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718430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6E4F5F-1456-F4D8-34A4-6AB27045FDC0}"/>
              </a:ext>
            </a:extLst>
          </p:cNvPr>
          <p:cNvSpPr txBox="1"/>
          <p:nvPr/>
        </p:nvSpPr>
        <p:spPr>
          <a:xfrm>
            <a:off x="680484" y="5741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생산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8B077E-0728-5D7F-D760-4108ADE8EBE4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5B7382-1D83-1FD6-7E11-3021E47D1F2B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F6FCB-3C76-653A-BFAB-478AA5218ACE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F63ABB7-893B-0FFA-DFEE-A8C85CE0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0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계획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14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534480" cy="707886"/>
            <a:chOff x="294640" y="3596640"/>
            <a:chExt cx="353448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 및 개선 기회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087242" cy="707886"/>
            <a:chOff x="294640" y="3596640"/>
            <a:chExt cx="308724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 원인 도출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579630" y="3892173"/>
            <a:ext cx="3427079" cy="707886"/>
            <a:chOff x="294640" y="3596640"/>
            <a:chExt cx="3427079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방안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579630" y="4824432"/>
            <a:ext cx="3427079" cy="707886"/>
            <a:chOff x="294640" y="3596640"/>
            <a:chExt cx="3427079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계획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039350" y="6134100"/>
            <a:ext cx="2133600" cy="70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169F6BC-310C-07CA-7E97-D2D230B3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2D05FCF-DE83-6324-440F-0606921CD7E3}"/>
              </a:ext>
            </a:extLst>
          </p:cNvPr>
          <p:cNvSpPr/>
          <p:nvPr/>
        </p:nvSpPr>
        <p:spPr>
          <a:xfrm>
            <a:off x="10289629" y="6579476"/>
            <a:ext cx="1860331" cy="2785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DCB5A-C8F9-2C48-68C7-EF4F6F56DF97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 분석 계획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2FF216A-B382-3E5F-1F1C-3A6183058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69450"/>
              </p:ext>
            </p:extLst>
          </p:nvPr>
        </p:nvGraphicFramePr>
        <p:xfrm>
          <a:off x="641129" y="1214652"/>
          <a:ext cx="10712671" cy="2586691"/>
        </p:xfrm>
        <a:graphic>
          <a:graphicData uri="http://schemas.openxmlformats.org/drawingml/2006/table">
            <a:tbl>
              <a:tblPr/>
              <a:tblGrid>
                <a:gridCol w="1734206">
                  <a:extLst>
                    <a:ext uri="{9D8B030D-6E8A-4147-A177-3AD203B41FA5}">
                      <a16:colId xmlns:a16="http://schemas.microsoft.com/office/drawing/2014/main" val="2254833248"/>
                    </a:ext>
                  </a:extLst>
                </a:gridCol>
                <a:gridCol w="1872071">
                  <a:extLst>
                    <a:ext uri="{9D8B030D-6E8A-4147-A177-3AD203B41FA5}">
                      <a16:colId xmlns:a16="http://schemas.microsoft.com/office/drawing/2014/main" val="2996285969"/>
                    </a:ext>
                  </a:extLst>
                </a:gridCol>
                <a:gridCol w="3582798">
                  <a:extLst>
                    <a:ext uri="{9D8B030D-6E8A-4147-A177-3AD203B41FA5}">
                      <a16:colId xmlns:a16="http://schemas.microsoft.com/office/drawing/2014/main" val="1541490918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3903009975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101807851"/>
                    </a:ext>
                  </a:extLst>
                </a:gridCol>
                <a:gridCol w="1379486">
                  <a:extLst>
                    <a:ext uri="{9D8B030D-6E8A-4147-A177-3AD203B41FA5}">
                      <a16:colId xmlns:a16="http://schemas.microsoft.com/office/drawing/2014/main" val="346360218"/>
                    </a:ext>
                  </a:extLst>
                </a:gridCol>
              </a:tblGrid>
              <a:tr h="2476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목적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분석방법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주요내용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담당자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일정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비고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75530"/>
                  </a:ext>
                </a:extLst>
              </a:tr>
              <a:tr h="24760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 라인을 고려한 수주 상황 분석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라인그래프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품목별 출고지연 량 비교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품목분류기준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밥류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소스류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382456"/>
                  </a:ext>
                </a:extLst>
              </a:tr>
              <a:tr h="247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막대그래프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출고지연율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49620"/>
                  </a:ext>
                </a:extLst>
              </a:tr>
              <a:tr h="247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막대그래프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품목별 불량률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()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480294"/>
                  </a:ext>
                </a:extLst>
              </a:tr>
              <a:tr h="33227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품질개선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품목별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충전실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실링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온도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쿠킹온도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실링압력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비교</a:t>
                      </a:r>
                    </a:p>
                    <a:p>
                      <a:pPr algn="ctr"/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정상 생산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VS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불량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950332"/>
                  </a:ext>
                </a:extLst>
              </a:tr>
              <a:tr h="32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box plot</a:t>
                      </a:r>
                    </a:p>
                  </a:txBody>
                  <a:tcPr marL="47563" marR="47563" marT="23781" marB="23781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104877"/>
                  </a:ext>
                </a:extLst>
              </a:tr>
              <a:tr h="288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라인그래프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오류 메시지 별 품목별 오류 조치시간 비교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61224"/>
                  </a:ext>
                </a:extLst>
              </a:tr>
              <a:tr h="247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오류조치시간 비교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95483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납기 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시계열그래프</a:t>
                      </a: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563" marR="47563" marT="23781" marB="2378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2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384384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694F36-E3FB-5DC9-6D20-1D1B23D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CB889-FA30-52F9-8A79-1EE56E916A57}"/>
              </a:ext>
            </a:extLst>
          </p:cNvPr>
          <p:cNvSpPr txBox="1"/>
          <p:nvPr/>
        </p:nvSpPr>
        <p:spPr>
          <a:xfrm>
            <a:off x="6777857" y="4250040"/>
            <a:ext cx="4247495" cy="369332"/>
          </a:xfrm>
          <a:prstGeom prst="rect">
            <a:avLst/>
          </a:prstGeom>
          <a:noFill/>
          <a:ln w="28575">
            <a:solidFill>
              <a:srgbClr val="1D315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오류조치 시간이 가장 긴 다섯가지 제품 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54F31C-C48A-007A-76A3-27E3424B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9313" r="2904"/>
          <a:stretch/>
        </p:blipFill>
        <p:spPr>
          <a:xfrm>
            <a:off x="641129" y="3970282"/>
            <a:ext cx="5454872" cy="2748456"/>
          </a:xfrm>
          <a:prstGeom prst="rect">
            <a:avLst/>
          </a:prstGeom>
        </p:spPr>
      </p:pic>
      <p:sp>
        <p:nvSpPr>
          <p:cNvPr id="16" name="왼쪽 화살표[L] 15">
            <a:extLst>
              <a:ext uri="{FF2B5EF4-FFF2-40B4-BE49-F238E27FC236}">
                <a16:creationId xmlns:a16="http://schemas.microsoft.com/office/drawing/2014/main" id="{5584B606-9443-25EC-0267-75AEE9D940EA}"/>
              </a:ext>
            </a:extLst>
          </p:cNvPr>
          <p:cNvSpPr/>
          <p:nvPr/>
        </p:nvSpPr>
        <p:spPr>
          <a:xfrm>
            <a:off x="6169570" y="4303327"/>
            <a:ext cx="619451" cy="262758"/>
          </a:xfrm>
          <a:prstGeom prst="leftArrow">
            <a:avLst>
              <a:gd name="adj1" fmla="val 34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400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0B29D-8530-C1D2-492B-F7118E75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094492" y="3075057"/>
            <a:ext cx="4003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r>
              <a:rPr lang="en-US" altLang="ko-KR" sz="60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60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rgbClr val="1E3252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3E9A2-0D17-7D93-7C39-6C32DE1F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81751" y="3105834"/>
            <a:ext cx="243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6F5D1-FA0B-8839-CB39-4CF09ED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637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33605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추진배경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0" y="763979"/>
            <a:ext cx="1219199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HMR </a:t>
            </a:r>
            <a:r>
              <a:rPr lang="ko-KR" altLang="en-US" sz="2000" b="1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식료품 시장 규모는 증가 추세이나 당사의 매출액은 지속 하락 </a:t>
            </a:r>
            <a:endParaRPr lang="en-US" altLang="ko-KR" sz="2000" b="1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90000"/>
              </a:lnSpc>
            </a:pPr>
            <a:endParaRPr lang="ko-KR" altLang="en-US" sz="12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내용 개체 틀 5"/>
          <p:cNvGraphicFramePr/>
          <p:nvPr>
            <p:extLst>
              <p:ext uri="{D42A27DB-BD31-4B8C-83A1-F6EECF244321}">
                <p14:modId xmlns:p14="http://schemas.microsoft.com/office/powerpoint/2010/main" val="3249848071"/>
              </p:ext>
            </p:extLst>
          </p:nvPr>
        </p:nvGraphicFramePr>
        <p:xfrm>
          <a:off x="8164080" y="1908000"/>
          <a:ext cx="3328920" cy="318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그림 8"/>
          <p:cNvPicPr/>
          <p:nvPr/>
        </p:nvPicPr>
        <p:blipFill rotWithShape="1">
          <a:blip r:embed="rId3"/>
          <a:srcRect l="-977" t="11640" r="50915" b="-628"/>
          <a:stretch/>
        </p:blipFill>
        <p:spPr>
          <a:xfrm>
            <a:off x="866880" y="1904040"/>
            <a:ext cx="2791080" cy="3534480"/>
          </a:xfrm>
          <a:prstGeom prst="rect">
            <a:avLst/>
          </a:prstGeom>
          <a:ln>
            <a:noFill/>
          </a:ln>
        </p:spPr>
      </p:pic>
      <p:sp>
        <p:nvSpPr>
          <p:cNvPr id="11" name="CustomShape 4"/>
          <p:cNvSpPr/>
          <p:nvPr/>
        </p:nvSpPr>
        <p:spPr>
          <a:xfrm>
            <a:off x="866880" y="5527800"/>
            <a:ext cx="2872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HMR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시장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지속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성장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3" name="CustomShape 6"/>
          <p:cNvSpPr/>
          <p:nvPr/>
        </p:nvSpPr>
        <p:spPr>
          <a:xfrm>
            <a:off x="866880" y="5980320"/>
            <a:ext cx="10702440" cy="36468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ore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QCD 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 공정개선을 통한 매출 증대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구체적으로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납기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ore-KR" sz="1800" b="1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CustomShape 7"/>
          <p:cNvSpPr/>
          <p:nvPr/>
        </p:nvSpPr>
        <p:spPr>
          <a:xfrm>
            <a:off x="866880" y="1817280"/>
            <a:ext cx="287280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8"/>
          <p:cNvSpPr/>
          <p:nvPr/>
        </p:nvSpPr>
        <p:spPr>
          <a:xfrm>
            <a:off x="8112240" y="1817280"/>
            <a:ext cx="345708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9"/>
          <p:cNvSpPr/>
          <p:nvPr/>
        </p:nvSpPr>
        <p:spPr>
          <a:xfrm>
            <a:off x="3898800" y="1817280"/>
            <a:ext cx="406584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0"/>
          <p:cNvSpPr/>
          <p:nvPr/>
        </p:nvSpPr>
        <p:spPr>
          <a:xfrm>
            <a:off x="3898800" y="5527800"/>
            <a:ext cx="4065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간편가정식</a:t>
            </a:r>
            <a:r>
              <a:rPr lang="ko-KR" alt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시장 내 치열해진 경쟁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8" name="CustomShape 11"/>
          <p:cNvSpPr/>
          <p:nvPr/>
        </p:nvSpPr>
        <p:spPr>
          <a:xfrm>
            <a:off x="8112240" y="5527800"/>
            <a:ext cx="3457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21년 1분기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대비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매출액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감소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현상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9" name="CustomShape 12"/>
          <p:cNvSpPr/>
          <p:nvPr/>
        </p:nvSpPr>
        <p:spPr>
          <a:xfrm>
            <a:off x="10912320" y="5177090"/>
            <a:ext cx="830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000000"/>
                </a:solidFill>
                <a:latin typeface="맑은 고딕"/>
              </a:rPr>
              <a:t>[</a:t>
            </a:r>
            <a:r>
              <a:rPr lang="en-US" sz="1000" b="1" strike="noStrike" spc="-1" dirty="0" err="1">
                <a:solidFill>
                  <a:srgbClr val="000000"/>
                </a:solidFill>
                <a:latin typeface="맑은 고딕"/>
              </a:rPr>
              <a:t>단위</a:t>
            </a:r>
            <a:r>
              <a:rPr lang="en-US" sz="1000" b="1" strike="noStrike" spc="-1" dirty="0">
                <a:solidFill>
                  <a:srgbClr val="000000"/>
                </a:solidFill>
                <a:latin typeface="맑은 고딕"/>
              </a:rPr>
              <a:t>: %]</a:t>
            </a:r>
            <a:endParaRPr lang="en-US" sz="1000" b="1" strike="noStrike" spc="-1" dirty="0">
              <a:latin typeface="Noto Sans CJK JP"/>
            </a:endParaRPr>
          </a:p>
        </p:txBody>
      </p:sp>
      <p:sp>
        <p:nvSpPr>
          <p:cNvPr id="21" name="CustomShape 14"/>
          <p:cNvSpPr/>
          <p:nvPr/>
        </p:nvSpPr>
        <p:spPr>
          <a:xfrm>
            <a:off x="866880" y="1524201"/>
            <a:ext cx="2872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&lt;HMR 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시장</a:t>
            </a: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맑은 고딕"/>
                <a:ea typeface="맑은 고딕"/>
              </a:rPr>
              <a:t>현황</a:t>
            </a: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&gt;</a:t>
            </a:r>
            <a:endParaRPr lang="en-US" sz="1600" b="0" strike="noStrike" spc="-1" dirty="0">
              <a:latin typeface="Noto Sans CJK JP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7855" y="1506664"/>
            <a:ext cx="406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주요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HMR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현황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5919" y="5188629"/>
            <a:ext cx="792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D326F-9BBD-B874-9B6D-DE51E81A2A78}"/>
              </a:ext>
            </a:extLst>
          </p:cNvPr>
          <p:cNvSpPr txBox="1"/>
          <p:nvPr/>
        </p:nvSpPr>
        <p:spPr>
          <a:xfrm>
            <a:off x="8121870" y="1506664"/>
            <a:ext cx="344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en-US" altLang="ko-Kore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21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자사 매출액 감소 현상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kumimoji="1" lang="ko-Kore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81B662A-2598-7E9D-379C-F9877BFD910F}"/>
              </a:ext>
            </a:extLst>
          </p:cNvPr>
          <p:cNvCxnSpPr>
            <a:cxnSpLocks/>
          </p:cNvCxnSpPr>
          <p:nvPr/>
        </p:nvCxnSpPr>
        <p:spPr>
          <a:xfrm flipV="1">
            <a:off x="1233377" y="2254327"/>
            <a:ext cx="1913860" cy="1373573"/>
          </a:xfrm>
          <a:prstGeom prst="straightConnector1">
            <a:avLst/>
          </a:prstGeom>
          <a:ln w="57150">
            <a:solidFill>
              <a:srgbClr val="0082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FEBA04-F2B4-E0BD-5328-7B29D48FF1AB}"/>
              </a:ext>
            </a:extLst>
          </p:cNvPr>
          <p:cNvSpPr txBox="1"/>
          <p:nvPr/>
        </p:nvSpPr>
        <p:spPr>
          <a:xfrm>
            <a:off x="2158408" y="1015505"/>
            <a:ext cx="6103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※ </a:t>
            </a:r>
            <a:r>
              <a:rPr lang="en-US" altLang="ko-KR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HMR(Home Meal</a:t>
            </a:r>
            <a:r>
              <a:rPr lang="ko-KR" altLang="en-US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Replacement): </a:t>
            </a:r>
            <a:r>
              <a:rPr lang="ko-KR" altLang="en-US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가정 </a:t>
            </a:r>
            <a:r>
              <a:rPr lang="ko-KR" altLang="en-US" sz="1200" b="1" spc="-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간편식</a:t>
            </a:r>
            <a:endParaRPr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4B0FB4A0-4815-31ED-668E-39C6D328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8EFDEB9-C9FE-5DDE-FE2D-943FD2F07D4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63" y="1841310"/>
            <a:ext cx="3914623" cy="35374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E717D3-B944-19C8-E605-7C957364768F}"/>
              </a:ext>
            </a:extLst>
          </p:cNvPr>
          <p:cNvSpPr/>
          <p:nvPr/>
        </p:nvSpPr>
        <p:spPr>
          <a:xfrm>
            <a:off x="5504590" y="3558458"/>
            <a:ext cx="591409" cy="263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P</a:t>
            </a:r>
            <a:r>
              <a:rPr kumimoji="1" lang="ko-KR" altLang="en-US" sz="1200" dirty="0"/>
              <a:t>기업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23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81751" y="3105834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개선기회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071E05-A114-35AF-1630-FE6F52E6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5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-1" y="29155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개선 기회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" y="763519"/>
            <a:ext cx="12182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급격한 수요 증가로 대량 생산 과정 중 불량 제품의 비중이 급등하여 납기 지연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307609" y="1263616"/>
            <a:ext cx="37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대량 수주 대응 어려움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306479" y="1266850"/>
            <a:ext cx="36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품질 불량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8283069" y="1270084"/>
            <a:ext cx="366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 지연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320914" y="1648877"/>
            <a:ext cx="3666759" cy="3358703"/>
          </a:xfrm>
          <a:prstGeom prst="rect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306479" y="1644081"/>
            <a:ext cx="3666759" cy="3358703"/>
          </a:xfrm>
          <a:prstGeom prst="rect">
            <a:avLst/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8314025" y="1644081"/>
            <a:ext cx="3666759" cy="3358703"/>
          </a:xfrm>
          <a:prstGeom prst="rect">
            <a:avLst/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b="10195"/>
          <a:stretch/>
        </p:blipFill>
        <p:spPr>
          <a:xfrm>
            <a:off x="4460354" y="1840298"/>
            <a:ext cx="3312327" cy="7884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73" y="2896161"/>
            <a:ext cx="3596746" cy="1057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471121-44DE-F11C-A0A0-6C4F9AF23550}"/>
              </a:ext>
            </a:extLst>
          </p:cNvPr>
          <p:cNvSpPr txBox="1"/>
          <p:nvPr/>
        </p:nvSpPr>
        <p:spPr>
          <a:xfrm>
            <a:off x="320914" y="6010386"/>
            <a:ext cx="11659870" cy="369332"/>
          </a:xfrm>
          <a:prstGeom prst="rect">
            <a:avLst/>
          </a:prstGeom>
          <a:solidFill>
            <a:srgbClr val="1E32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목표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제품 불량률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Zero Defects,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전분기 대비 매출액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40%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 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9673B0-1AB9-5754-7701-9DA5D3047B9C}"/>
              </a:ext>
            </a:extLst>
          </p:cNvPr>
          <p:cNvSpPr txBox="1"/>
          <p:nvPr/>
        </p:nvSpPr>
        <p:spPr>
          <a:xfrm>
            <a:off x="346654" y="5136174"/>
            <a:ext cx="365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생산라인을 고려한 수주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D3160-F5AD-20FA-C5D9-83B2D892A8A3}"/>
              </a:ext>
            </a:extLst>
          </p:cNvPr>
          <p:cNvSpPr txBox="1"/>
          <p:nvPr/>
        </p:nvSpPr>
        <p:spPr>
          <a:xfrm>
            <a:off x="4301766" y="5121228"/>
            <a:ext cx="366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최적조건 도출을 통한 불량률 개선</a:t>
            </a:r>
            <a:endParaRPr kumimoji="1" lang="ko-Kore-KR" altLang="en-US" sz="1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325369-9AC2-AA33-B266-6006F9AE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E1D25D-DFEF-30AC-7EF4-41AFFD54429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4" y="1702157"/>
            <a:ext cx="3619038" cy="325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3E8C64-E4B0-4F32-3763-904229545380}"/>
              </a:ext>
            </a:extLst>
          </p:cNvPr>
          <p:cNvSpPr txBox="1"/>
          <p:nvPr/>
        </p:nvSpPr>
        <p:spPr>
          <a:xfrm>
            <a:off x="1381687" y="2290180"/>
            <a:ext cx="1300553" cy="338554"/>
          </a:xfrm>
          <a:prstGeom prst="rect">
            <a:avLst/>
          </a:prstGeom>
          <a:noFill/>
          <a:ln w="19050">
            <a:solidFill>
              <a:srgbClr val="3373A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공정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과부하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7F55DF-C41E-8E65-BF71-F6DAB635B13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04" y="1696232"/>
            <a:ext cx="3618000" cy="32543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705BAD-0077-EEB5-5350-5A824F740F42}"/>
              </a:ext>
            </a:extLst>
          </p:cNvPr>
          <p:cNvSpPr txBox="1"/>
          <p:nvPr/>
        </p:nvSpPr>
        <p:spPr>
          <a:xfrm>
            <a:off x="8283069" y="5110480"/>
            <a:ext cx="361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공정 개선을 통한 </a:t>
            </a: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Lead Time 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단축 </a:t>
            </a:r>
            <a:endParaRPr kumimoji="1" lang="ko-Kore-KR" altLang="en-US" sz="1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5F98-7674-1477-4574-E9ADCC68751C}"/>
              </a:ext>
            </a:extLst>
          </p:cNvPr>
          <p:cNvSpPr txBox="1"/>
          <p:nvPr/>
        </p:nvSpPr>
        <p:spPr>
          <a:xfrm>
            <a:off x="8529116" y="5341012"/>
            <a:ext cx="3185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※ </a:t>
            </a:r>
            <a:r>
              <a:rPr kumimoji="1" lang="en-US" altLang="ko-Kore-KR" sz="1050" dirty="0"/>
              <a:t>Lead Time: </a:t>
            </a:r>
            <a:r>
              <a:rPr lang="ko-KR" alt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상품의 주문일시와 인도일시 사이에 경과된 시간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098624" y="3105834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 원인 도출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34CC08-DA66-6C76-B6FA-9789BA0A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-1" y="29034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잠재 원인 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310181" y="748247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&lt;Fish Bone Diagram&gt;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38E37B-B033-A7C1-DCDB-4AF544DA25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954"/>
            <a:ext cx="12192000" cy="57998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88D6D-A76D-1703-C1DB-0D1DBC92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4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잠재 원인 도출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BE2FD3-7169-22A8-E1A7-DD2AEE999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4806"/>
              </p:ext>
            </p:extLst>
          </p:nvPr>
        </p:nvGraphicFramePr>
        <p:xfrm>
          <a:off x="695381" y="1192572"/>
          <a:ext cx="10801237" cy="520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29">
                  <a:extLst>
                    <a:ext uri="{9D8B030D-6E8A-4147-A177-3AD203B41FA5}">
                      <a16:colId xmlns:a16="http://schemas.microsoft.com/office/drawing/2014/main" val="534921432"/>
                    </a:ext>
                  </a:extLst>
                </a:gridCol>
                <a:gridCol w="2800321">
                  <a:extLst>
                    <a:ext uri="{9D8B030D-6E8A-4147-A177-3AD203B41FA5}">
                      <a16:colId xmlns:a16="http://schemas.microsoft.com/office/drawing/2014/main" val="561582750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3305434472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2386042926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3403265766"/>
                    </a:ext>
                  </a:extLst>
                </a:gridCol>
              </a:tblGrid>
              <a:tr h="34717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2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  <a:endParaRPr lang="ko-Kore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잠재원인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중요도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분석가능성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합계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25110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Environment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작업장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2104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창고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55368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공장 가동률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6746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Man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모니터링 미흡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52232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출고량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74715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389644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Machine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IOT 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8117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설비 유지보수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51826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생산라인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4680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Method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생산설비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69135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39905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운반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74542"/>
                  </a:ext>
                </a:extLst>
              </a:tr>
              <a:tr h="3471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Material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원자재 입고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1888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원자재 품질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77502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91CB6-D7B4-C660-3207-DA088C8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3323C-4C95-681F-D5E8-B8E3D3D7FF80}"/>
              </a:ext>
            </a:extLst>
          </p:cNvPr>
          <p:cNvSpPr txBox="1"/>
          <p:nvPr/>
        </p:nvSpPr>
        <p:spPr>
          <a:xfrm>
            <a:off x="310181" y="748247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우선순위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85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1650</Words>
  <Application>Microsoft Macintosh PowerPoint</Application>
  <PresentationFormat>와이드스크린</PresentationFormat>
  <Paragraphs>663</Paragraphs>
  <Slides>22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'Noto Sans CJK JP'</vt:lpstr>
      <vt:lpstr>나눔스퀘어 ExtraBold</vt:lpstr>
      <vt:lpstr>나눔스퀘어 Light</vt:lpstr>
      <vt:lpstr>돋움</vt:lpstr>
      <vt:lpstr>Malgun Gothic</vt:lpstr>
      <vt:lpstr>Malgun Gothic</vt:lpstr>
      <vt:lpstr>Noto Sans CJK JP</vt:lpstr>
      <vt:lpstr>Arial</vt:lpstr>
      <vt:lpstr>Calibri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김용빈</cp:lastModifiedBy>
  <cp:revision>71</cp:revision>
  <dcterms:created xsi:type="dcterms:W3CDTF">2020-09-07T02:34:06Z</dcterms:created>
  <dcterms:modified xsi:type="dcterms:W3CDTF">2022-11-14T05:46:53Z</dcterms:modified>
</cp:coreProperties>
</file>